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8/16/2016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8/16/2016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8/16/2016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8/16/2016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8/16/2016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8/16/2016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81000"/>
            <a:ext cx="7772400" cy="1470025"/>
          </a:xfrm>
        </p:spPr>
        <p:txBody>
          <a:bodyPr/>
          <a:lstStyle/>
          <a:p>
            <a:r>
              <a:rPr lang="en-US" dirty="0" smtClean="0"/>
              <a:t>Endoplasmic Reticulum</a:t>
            </a:r>
            <a:br>
              <a:rPr lang="en-US" dirty="0" smtClean="0"/>
            </a:br>
            <a:endParaRPr lang="en-US" dirty="0"/>
          </a:p>
        </p:txBody>
      </p:sp>
      <p:sp>
        <p:nvSpPr>
          <p:cNvPr id="3" name="Subtitle 2"/>
          <p:cNvSpPr>
            <a:spLocks noGrp="1"/>
          </p:cNvSpPr>
          <p:nvPr>
            <p:ph type="subTitle" idx="1"/>
          </p:nvPr>
        </p:nvSpPr>
        <p:spPr>
          <a:xfrm>
            <a:off x="3124200" y="5334000"/>
            <a:ext cx="5114778" cy="1101248"/>
          </a:xfrm>
        </p:spPr>
        <p:txBody>
          <a:bodyPr/>
          <a:lstStyle/>
          <a:p>
            <a:r>
              <a:rPr lang="en-US" dirty="0" smtClean="0"/>
              <a:t>Pankaj R </a:t>
            </a:r>
            <a:r>
              <a:rPr lang="en-US" dirty="0" err="1" smtClean="0"/>
              <a:t>Chavhan,Asst</a:t>
            </a:r>
            <a:r>
              <a:rPr lang="en-US" dirty="0" smtClean="0"/>
              <a:t> Professor Dept of Zoology Shri S </a:t>
            </a:r>
            <a:r>
              <a:rPr lang="en-US" dirty="0" err="1" smtClean="0"/>
              <a:t>S</a:t>
            </a:r>
            <a:r>
              <a:rPr lang="en-US" dirty="0" smtClean="0"/>
              <a:t> Science </a:t>
            </a:r>
            <a:r>
              <a:rPr lang="en-US" dirty="0" err="1" smtClean="0"/>
              <a:t>College,Ashti</a:t>
            </a:r>
            <a:endParaRPr lang="en-US" dirty="0"/>
          </a:p>
        </p:txBody>
      </p:sp>
      <p:pic>
        <p:nvPicPr>
          <p:cNvPr id="4" name="Picture 3" descr="endoplasmicreticulumfigure1.jpg"/>
          <p:cNvPicPr>
            <a:picLocks noChangeAspect="1"/>
          </p:cNvPicPr>
          <p:nvPr/>
        </p:nvPicPr>
        <p:blipFill>
          <a:blip r:embed="rId2" cstate="print"/>
          <a:stretch>
            <a:fillRect/>
          </a:stretch>
        </p:blipFill>
        <p:spPr>
          <a:xfrm>
            <a:off x="3200400" y="1295400"/>
            <a:ext cx="4572000" cy="36388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Occurrence-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sz="2800" dirty="0" smtClean="0"/>
              <a:t>The endoplasmic reticulum is found in almost all animal and plant cells except in prokaryotes and mature RBCs. It is a network of membrane bound cavities, vesicles and tubules. It is distributed throughout the cytoplasm. It is small and undifferentiated in embryonic cells. It is present n muscles called </a:t>
            </a:r>
            <a:r>
              <a:rPr lang="en-US" sz="2800" b="1" dirty="0" err="1" smtClean="0"/>
              <a:t>Sarcoplasmic</a:t>
            </a:r>
            <a:r>
              <a:rPr lang="en-US" sz="2800" b="1" dirty="0" smtClean="0"/>
              <a:t> reticulum</a:t>
            </a:r>
            <a:r>
              <a:rPr lang="en-US" sz="2800" dirty="0" smtClean="0"/>
              <a:t>. It is the cytoskeleton of the cell. The term endoplasmic -reticulum was introduced by Porter. According to the Porter, endoplasmic reticulum is a complex vacuolar system which extends from nuclear membrane through cytoplasm up to plasma membrane of the cell. It is a network of double membrane which divides the cytoplasm into number of compartments.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 </a:t>
            </a:r>
            <a:endParaRPr lang="en-US" dirty="0"/>
          </a:p>
        </p:txBody>
      </p:sp>
      <p:sp>
        <p:nvSpPr>
          <p:cNvPr id="3" name="Content Placeholder 2"/>
          <p:cNvSpPr>
            <a:spLocks noGrp="1"/>
          </p:cNvSpPr>
          <p:nvPr>
            <p:ph idx="1"/>
          </p:nvPr>
        </p:nvSpPr>
        <p:spPr/>
        <p:txBody>
          <a:bodyPr/>
          <a:lstStyle/>
          <a:p>
            <a:r>
              <a:rPr lang="en-US" dirty="0" smtClean="0"/>
              <a:t>There are several controversial endoplasmic reticulum suggestions about the endoplasmic reticulum. They are as follows:</a:t>
            </a:r>
          </a:p>
          <a:p>
            <a:pPr>
              <a:buNone/>
            </a:pPr>
            <a:endParaRPr lang="en-US" dirty="0" smtClean="0"/>
          </a:p>
          <a:p>
            <a:pPr lvl="0"/>
            <a:r>
              <a:rPr lang="en-US" dirty="0" err="1" smtClean="0"/>
              <a:t>Invagination</a:t>
            </a:r>
            <a:r>
              <a:rPr lang="en-US" dirty="0" smtClean="0"/>
              <a:t> of plasma membrane</a:t>
            </a:r>
          </a:p>
          <a:p>
            <a:pPr lvl="0"/>
            <a:r>
              <a:rPr lang="en-US" dirty="0" err="1" smtClean="0"/>
              <a:t>Evagination</a:t>
            </a:r>
            <a:r>
              <a:rPr lang="en-US" dirty="0" smtClean="0"/>
              <a:t> of nuclear membrane </a:t>
            </a:r>
          </a:p>
          <a:p>
            <a:pPr lvl="0"/>
            <a:r>
              <a:rPr lang="en-US" dirty="0" smtClean="0"/>
              <a:t>Mitochondrial surface membrane origin</a:t>
            </a:r>
          </a:p>
          <a:p>
            <a:pPr lvl="0"/>
            <a:r>
              <a:rPr lang="en-US" dirty="0" err="1" smtClean="0"/>
              <a:t>Cytoplasmic</a:t>
            </a:r>
            <a:r>
              <a:rPr lang="en-US" dirty="0" smtClean="0"/>
              <a:t> origin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Ultrastructure of Endoplasmic Reticulum</a:t>
            </a:r>
            <a:br>
              <a:rPr lang="en-US" dirty="0" smtClean="0"/>
            </a:br>
            <a:endParaRPr lang="en-US" dirty="0"/>
          </a:p>
        </p:txBody>
      </p:sp>
      <p:sp>
        <p:nvSpPr>
          <p:cNvPr id="3" name="Content Placeholder 2"/>
          <p:cNvSpPr>
            <a:spLocks noGrp="1"/>
          </p:cNvSpPr>
          <p:nvPr>
            <p:ph idx="1"/>
          </p:nvPr>
        </p:nvSpPr>
        <p:spPr/>
        <p:txBody>
          <a:bodyPr/>
          <a:lstStyle/>
          <a:p>
            <a:r>
              <a:rPr lang="en-US" dirty="0" smtClean="0"/>
              <a:t>They are structurally variable not only in the different cells but also within the same cell. They are found in the entire cell except mammalian RBCs and bacteria. The development of endoplasmic reticulum within the cell is proportional to their protein synthesis activity. </a:t>
            </a:r>
            <a:r>
              <a:rPr lang="en-US" smtClean="0"/>
              <a:t>The endoplasmic reticulum composed of cisternae, vesicles and tubules</a:t>
            </a:r>
          </a:p>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Cisternae: </a:t>
            </a:r>
            <a:endParaRPr lang="en-US" dirty="0"/>
          </a:p>
        </p:txBody>
      </p:sp>
      <p:sp>
        <p:nvSpPr>
          <p:cNvPr id="3" name="Content Placeholder 2"/>
          <p:cNvSpPr>
            <a:spLocks noGrp="1"/>
          </p:cNvSpPr>
          <p:nvPr>
            <p:ph idx="1"/>
          </p:nvPr>
        </p:nvSpPr>
        <p:spPr>
          <a:xfrm>
            <a:off x="457200" y="1609416"/>
            <a:ext cx="7239000" cy="2200584"/>
          </a:xfrm>
        </p:spPr>
        <p:txBody>
          <a:bodyPr>
            <a:normAutofit fontScale="70000" lnSpcReduction="20000"/>
          </a:bodyPr>
          <a:lstStyle/>
          <a:p>
            <a:pPr algn="just">
              <a:lnSpc>
                <a:spcPct val="150000"/>
              </a:lnSpc>
            </a:pPr>
            <a:r>
              <a:rPr lang="en-US" dirty="0" smtClean="0"/>
              <a:t>They are elongated, large flattened, </a:t>
            </a:r>
            <a:r>
              <a:rPr lang="en-US" dirty="0" err="1" smtClean="0"/>
              <a:t>unbranched</a:t>
            </a:r>
            <a:r>
              <a:rPr lang="en-US" dirty="0" smtClean="0"/>
              <a:t> sac like structure. These form successive layer around the nucleus. They are arranged parallel to each other. They are 40-50μ in thickness. They have ribosomes on their surface. They are found in active secretory cells like liver, pancreas and brain. </a:t>
            </a:r>
          </a:p>
          <a:p>
            <a:endParaRPr lang="en-US" dirty="0" smtClean="0"/>
          </a:p>
          <a:p>
            <a:endParaRPr lang="en-US" dirty="0"/>
          </a:p>
        </p:txBody>
      </p:sp>
      <p:pic>
        <p:nvPicPr>
          <p:cNvPr id="4" name="Picture 3" descr="ER 2.jpg"/>
          <p:cNvPicPr>
            <a:picLocks noChangeAspect="1"/>
          </p:cNvPicPr>
          <p:nvPr/>
        </p:nvPicPr>
        <p:blipFill>
          <a:blip r:embed="rId2" cstate="print"/>
          <a:stretch>
            <a:fillRect/>
          </a:stretch>
        </p:blipFill>
        <p:spPr>
          <a:xfrm>
            <a:off x="1828800" y="3810000"/>
            <a:ext cx="3505200" cy="2209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7239000" cy="624840"/>
          </a:xfrm>
        </p:spPr>
        <p:txBody>
          <a:bodyPr/>
          <a:lstStyle/>
          <a:p>
            <a:r>
              <a:rPr lang="en-US" dirty="0" smtClean="0"/>
              <a:t>2. Vesicles: </a:t>
            </a:r>
            <a:endParaRPr lang="en-US" dirty="0"/>
          </a:p>
        </p:txBody>
      </p:sp>
      <p:sp>
        <p:nvSpPr>
          <p:cNvPr id="3" name="Content Placeholder 2"/>
          <p:cNvSpPr>
            <a:spLocks noGrp="1"/>
          </p:cNvSpPr>
          <p:nvPr>
            <p:ph idx="1"/>
          </p:nvPr>
        </p:nvSpPr>
        <p:spPr>
          <a:xfrm>
            <a:off x="457200" y="1066800"/>
            <a:ext cx="7239000" cy="3505200"/>
          </a:xfrm>
        </p:spPr>
        <p:txBody>
          <a:bodyPr>
            <a:normAutofit fontScale="85000" lnSpcReduction="10000"/>
          </a:bodyPr>
          <a:lstStyle/>
          <a:p>
            <a:endParaRPr lang="en-US" dirty="0"/>
          </a:p>
          <a:p>
            <a:pPr algn="just">
              <a:lnSpc>
                <a:spcPct val="150000"/>
              </a:lnSpc>
            </a:pPr>
            <a:r>
              <a:rPr lang="en-US" dirty="0" smtClean="0"/>
              <a:t>Vesicles are rounded, spherical or oval, membrane bound vacuolar structure having the diameter of 25-500μ. They are found in most cell but abundance in pancreatic cells. They are suspended in the cytoplasm near the cisternae. They transfer the substance to other cell organelle</a:t>
            </a:r>
          </a:p>
        </p:txBody>
      </p:sp>
      <p:pic>
        <p:nvPicPr>
          <p:cNvPr id="4" name="Picture 3" descr="ER 32.jpg"/>
          <p:cNvPicPr>
            <a:picLocks noChangeAspect="1"/>
          </p:cNvPicPr>
          <p:nvPr/>
        </p:nvPicPr>
        <p:blipFill>
          <a:blip r:embed="rId2" cstate="print"/>
          <a:stretch>
            <a:fillRect/>
          </a:stretch>
        </p:blipFill>
        <p:spPr>
          <a:xfrm>
            <a:off x="5257800" y="3962400"/>
            <a:ext cx="2286000" cy="26143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Endoplasmic reticulum:</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 Endoplasmic reticulum is classified into two types on the basis of the presence or absence of ribosomes on it outer surface. They are</a:t>
            </a:r>
          </a:p>
          <a:p>
            <a:endParaRPr lang="en-US" dirty="0" smtClean="0"/>
          </a:p>
          <a:p>
            <a:r>
              <a:rPr lang="en-US" dirty="0" smtClean="0"/>
              <a:t>A) Granular or </a:t>
            </a:r>
            <a:r>
              <a:rPr lang="en-US" dirty="0" smtClean="0">
                <a:solidFill>
                  <a:schemeClr val="accent6">
                    <a:lumMod val="75000"/>
                  </a:schemeClr>
                </a:solidFill>
              </a:rPr>
              <a:t>Rough Endoplasmic Reticulum (RER) </a:t>
            </a:r>
          </a:p>
          <a:p>
            <a:r>
              <a:rPr lang="en-US" dirty="0" smtClean="0"/>
              <a:t>B) </a:t>
            </a:r>
            <a:r>
              <a:rPr lang="en-US" dirty="0" err="1" smtClean="0"/>
              <a:t>Agranular</a:t>
            </a:r>
            <a:r>
              <a:rPr lang="en-US" dirty="0" smtClean="0"/>
              <a:t> or </a:t>
            </a:r>
            <a:r>
              <a:rPr lang="en-US" dirty="0" smtClean="0">
                <a:solidFill>
                  <a:schemeClr val="accent6">
                    <a:lumMod val="75000"/>
                  </a:schemeClr>
                </a:solidFill>
              </a:rPr>
              <a:t>Smooth Endoplasmic Reticulum (SER)</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15200" cy="533400"/>
          </a:xfrm>
        </p:spPr>
        <p:txBody>
          <a:bodyPr>
            <a:noAutofit/>
          </a:bodyPr>
          <a:lstStyle/>
          <a:p>
            <a:r>
              <a:rPr lang="en-US" sz="2400" dirty="0" smtClean="0">
                <a:solidFill>
                  <a:schemeClr val="accent1">
                    <a:lumMod val="75000"/>
                  </a:schemeClr>
                </a:solidFill>
              </a:rPr>
              <a:t>A) Rough </a:t>
            </a:r>
            <a:r>
              <a:rPr lang="en-US" sz="2400" dirty="0" smtClean="0">
                <a:solidFill>
                  <a:schemeClr val="accent3">
                    <a:lumMod val="75000"/>
                  </a:schemeClr>
                </a:solidFill>
              </a:rPr>
              <a:t>or</a:t>
            </a:r>
            <a:r>
              <a:rPr lang="en-US" sz="2400" dirty="0" smtClean="0">
                <a:solidFill>
                  <a:schemeClr val="accent1">
                    <a:lumMod val="75000"/>
                  </a:schemeClr>
                </a:solidFill>
              </a:rPr>
              <a:t> </a:t>
            </a:r>
            <a:r>
              <a:rPr lang="en-US" sz="2400" dirty="0" smtClean="0">
                <a:solidFill>
                  <a:schemeClr val="accent6">
                    <a:lumMod val="75000"/>
                  </a:schemeClr>
                </a:solidFill>
              </a:rPr>
              <a:t>Granular</a:t>
            </a:r>
            <a:r>
              <a:rPr lang="en-US" sz="2400" dirty="0" smtClean="0">
                <a:solidFill>
                  <a:schemeClr val="accent1">
                    <a:lumMod val="75000"/>
                  </a:schemeClr>
                </a:solidFill>
              </a:rPr>
              <a:t> endoplasmic reticulum: </a:t>
            </a:r>
            <a:endParaRPr lang="en-US" sz="2400" dirty="0">
              <a:solidFill>
                <a:schemeClr val="accent1">
                  <a:lumMod val="75000"/>
                </a:schemeClr>
              </a:solidFill>
            </a:endParaRPr>
          </a:p>
        </p:txBody>
      </p:sp>
      <p:sp>
        <p:nvSpPr>
          <p:cNvPr id="3" name="Content Placeholder 2"/>
          <p:cNvSpPr>
            <a:spLocks noGrp="1"/>
          </p:cNvSpPr>
          <p:nvPr>
            <p:ph idx="1"/>
          </p:nvPr>
        </p:nvSpPr>
        <p:spPr>
          <a:xfrm>
            <a:off x="457200" y="990600"/>
            <a:ext cx="7239000" cy="5105400"/>
          </a:xfrm>
        </p:spPr>
        <p:txBody>
          <a:bodyPr>
            <a:normAutofit/>
          </a:bodyPr>
          <a:lstStyle/>
          <a:p>
            <a:r>
              <a:rPr lang="en-US" dirty="0" smtClean="0"/>
              <a:t>In some </a:t>
            </a:r>
            <a:r>
              <a:rPr lang="en-US" dirty="0" smtClean="0">
                <a:solidFill>
                  <a:schemeClr val="accent3">
                    <a:lumMod val="75000"/>
                  </a:schemeClr>
                </a:solidFill>
              </a:rPr>
              <a:t>endoplasmic</a:t>
            </a:r>
            <a:r>
              <a:rPr lang="en-US" dirty="0" smtClean="0"/>
              <a:t> reticulum, ribosomes are attached to the outer surface of the membrane. This type of endoplasmic reticulum is called as rough or granular endoplasmic reticulum. The rough endoplasmic reticulum is involved in the protein synthesis. In RER, ribosomes are often present as </a:t>
            </a:r>
            <a:r>
              <a:rPr lang="en-US" dirty="0" err="1" smtClean="0"/>
              <a:t>polysomes</a:t>
            </a:r>
            <a:r>
              <a:rPr lang="en-US" dirty="0" smtClean="0"/>
              <a:t> held together by mRNA and are arranged in typical “rosettes” or spirals. RER contains two </a:t>
            </a:r>
            <a:r>
              <a:rPr lang="en-US" dirty="0" err="1" smtClean="0"/>
              <a:t>transmembrane</a:t>
            </a:r>
            <a:r>
              <a:rPr lang="en-US" dirty="0" smtClean="0"/>
              <a:t> </a:t>
            </a:r>
            <a:r>
              <a:rPr lang="en-US" dirty="0" err="1" smtClean="0"/>
              <a:t>glycoproteins</a:t>
            </a:r>
            <a:r>
              <a:rPr lang="en-US" dirty="0" smtClean="0"/>
              <a:t> to which are attached the ribosomes by their 60S subunits.</a:t>
            </a:r>
          </a:p>
          <a:p>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239000" cy="838200"/>
          </a:xfrm>
        </p:spPr>
        <p:txBody>
          <a:bodyPr>
            <a:normAutofit/>
          </a:bodyPr>
          <a:lstStyle/>
          <a:p>
            <a:r>
              <a:rPr lang="en-US" sz="2400" dirty="0" smtClean="0">
                <a:solidFill>
                  <a:schemeClr val="accent6">
                    <a:lumMod val="75000"/>
                  </a:schemeClr>
                </a:solidFill>
              </a:rPr>
              <a:t>B) Smooth or </a:t>
            </a:r>
            <a:r>
              <a:rPr lang="en-US" sz="2400" dirty="0" err="1" smtClean="0">
                <a:solidFill>
                  <a:schemeClr val="accent6">
                    <a:lumMod val="75000"/>
                  </a:schemeClr>
                </a:solidFill>
              </a:rPr>
              <a:t>Agranular</a:t>
            </a:r>
            <a:r>
              <a:rPr lang="en-US" sz="2400" dirty="0" smtClean="0">
                <a:solidFill>
                  <a:schemeClr val="accent6">
                    <a:lumMod val="75000"/>
                  </a:schemeClr>
                </a:solidFill>
              </a:rPr>
              <a:t> endoplasmic reticulum: </a:t>
            </a:r>
            <a:endParaRPr lang="en-US" sz="2400" dirty="0">
              <a:solidFill>
                <a:schemeClr val="accent6">
                  <a:lumMod val="75000"/>
                </a:schemeClr>
              </a:solidFill>
            </a:endParaRPr>
          </a:p>
        </p:txBody>
      </p:sp>
      <p:sp>
        <p:nvSpPr>
          <p:cNvPr id="3" name="Content Placeholder 2"/>
          <p:cNvSpPr>
            <a:spLocks noGrp="1"/>
          </p:cNvSpPr>
          <p:nvPr>
            <p:ph idx="1"/>
          </p:nvPr>
        </p:nvSpPr>
        <p:spPr>
          <a:xfrm>
            <a:off x="457200" y="1219200"/>
            <a:ext cx="7239000" cy="5029200"/>
          </a:xfrm>
        </p:spPr>
        <p:txBody>
          <a:bodyPr>
            <a:normAutofit fontScale="92500"/>
          </a:bodyPr>
          <a:lstStyle/>
          <a:p>
            <a:r>
              <a:rPr lang="en-US" dirty="0" smtClean="0"/>
              <a:t>Ribosomes are not attached with the membrane of this type of endoplasmic reticulum. So the surface of this endoplasmic reticulum is smooth such type of endoplasmic reticulum is known as smooth endoplasmic reticulum. Abundant SER are found in muscle cell, and are called </a:t>
            </a:r>
            <a:r>
              <a:rPr lang="en-US" dirty="0" err="1" smtClean="0"/>
              <a:t>sarcoplasmic</a:t>
            </a:r>
            <a:r>
              <a:rPr lang="en-US" dirty="0" smtClean="0"/>
              <a:t> reticulum. It is found in cells which are active in synthesis of steroid compound, cholesterol, and glycogen but not participated in protein synthesis. The SER is involved in the synthesis and metabolism of certain small molecules and cellular detoxification. It is often continuous with rough endoplasmic reticulum.</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15200" cy="533400"/>
          </a:xfrm>
        </p:spPr>
        <p:txBody>
          <a:bodyPr>
            <a:noAutofit/>
          </a:bodyPr>
          <a:lstStyle/>
          <a:p>
            <a:r>
              <a:rPr lang="en-US" sz="2400" dirty="0" smtClean="0">
                <a:solidFill>
                  <a:schemeClr val="accent1">
                    <a:lumMod val="75000"/>
                  </a:schemeClr>
                </a:solidFill>
              </a:rPr>
              <a:t>A) Rough </a:t>
            </a:r>
            <a:r>
              <a:rPr lang="en-US" sz="2400" dirty="0" smtClean="0">
                <a:solidFill>
                  <a:schemeClr val="accent3">
                    <a:lumMod val="75000"/>
                  </a:schemeClr>
                </a:solidFill>
              </a:rPr>
              <a:t>or</a:t>
            </a:r>
            <a:r>
              <a:rPr lang="en-US" sz="2400" dirty="0" smtClean="0">
                <a:solidFill>
                  <a:schemeClr val="accent1">
                    <a:lumMod val="75000"/>
                  </a:schemeClr>
                </a:solidFill>
              </a:rPr>
              <a:t> </a:t>
            </a:r>
            <a:r>
              <a:rPr lang="en-US" sz="2400" dirty="0" smtClean="0">
                <a:solidFill>
                  <a:schemeClr val="accent6">
                    <a:lumMod val="75000"/>
                  </a:schemeClr>
                </a:solidFill>
              </a:rPr>
              <a:t>Granular</a:t>
            </a:r>
            <a:r>
              <a:rPr lang="en-US" sz="2400" dirty="0" smtClean="0">
                <a:solidFill>
                  <a:schemeClr val="accent1">
                    <a:lumMod val="75000"/>
                  </a:schemeClr>
                </a:solidFill>
              </a:rPr>
              <a:t> endoplasmic reticulum: </a:t>
            </a:r>
            <a:endParaRPr lang="en-US" sz="2400" dirty="0">
              <a:solidFill>
                <a:schemeClr val="accent1">
                  <a:lumMod val="75000"/>
                </a:schemeClr>
              </a:solidFill>
            </a:endParaRPr>
          </a:p>
        </p:txBody>
      </p:sp>
      <p:sp>
        <p:nvSpPr>
          <p:cNvPr id="3" name="Content Placeholder 2"/>
          <p:cNvSpPr>
            <a:spLocks noGrp="1"/>
          </p:cNvSpPr>
          <p:nvPr>
            <p:ph idx="1"/>
          </p:nvPr>
        </p:nvSpPr>
        <p:spPr>
          <a:xfrm>
            <a:off x="457200" y="990600"/>
            <a:ext cx="7239000" cy="5105400"/>
          </a:xfrm>
        </p:spPr>
        <p:txBody>
          <a:bodyPr>
            <a:normAutofit/>
          </a:bodyPr>
          <a:lstStyle/>
          <a:p>
            <a:r>
              <a:rPr lang="en-US" dirty="0" smtClean="0"/>
              <a:t>In some </a:t>
            </a:r>
            <a:r>
              <a:rPr lang="en-US" dirty="0" smtClean="0">
                <a:solidFill>
                  <a:schemeClr val="accent3">
                    <a:lumMod val="75000"/>
                  </a:schemeClr>
                </a:solidFill>
              </a:rPr>
              <a:t>endoplasmic</a:t>
            </a:r>
            <a:r>
              <a:rPr lang="en-US" dirty="0" smtClean="0"/>
              <a:t> reticulum, ribosomes are attached to the outer surface of the membrane. This type of endoplasmic reticulum is called as rough or granular endoplasmic reticulum. The rough endoplasmic reticulum is involved in the protein synthesis. In RER, ribosomes are often present as </a:t>
            </a:r>
            <a:r>
              <a:rPr lang="en-US" dirty="0" err="1" smtClean="0"/>
              <a:t>polysomes</a:t>
            </a:r>
            <a:r>
              <a:rPr lang="en-US" dirty="0" smtClean="0"/>
              <a:t> held together by mRNA and are arranged in typical “rosettes” or spirals. RER contains two </a:t>
            </a:r>
            <a:r>
              <a:rPr lang="en-US" dirty="0" err="1" smtClean="0"/>
              <a:t>transmembrane</a:t>
            </a:r>
            <a:r>
              <a:rPr lang="en-US" dirty="0" smtClean="0"/>
              <a:t> </a:t>
            </a:r>
            <a:r>
              <a:rPr lang="en-US" dirty="0" err="1" smtClean="0"/>
              <a:t>glycoproteins</a:t>
            </a:r>
            <a:r>
              <a:rPr lang="en-US" dirty="0" smtClean="0"/>
              <a:t> to which are attached the ribosomes by their 60S subunits.</a:t>
            </a:r>
          </a:p>
          <a:p>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239000" cy="838200"/>
          </a:xfrm>
        </p:spPr>
        <p:txBody>
          <a:bodyPr>
            <a:normAutofit/>
          </a:bodyPr>
          <a:lstStyle/>
          <a:p>
            <a:r>
              <a:rPr lang="en-US" sz="2400" dirty="0" smtClean="0">
                <a:solidFill>
                  <a:schemeClr val="accent6">
                    <a:lumMod val="75000"/>
                  </a:schemeClr>
                </a:solidFill>
              </a:rPr>
              <a:t>B) Smooth or </a:t>
            </a:r>
            <a:r>
              <a:rPr lang="en-US" sz="2400" dirty="0" err="1" smtClean="0">
                <a:solidFill>
                  <a:schemeClr val="accent6">
                    <a:lumMod val="75000"/>
                  </a:schemeClr>
                </a:solidFill>
              </a:rPr>
              <a:t>Agranular</a:t>
            </a:r>
            <a:r>
              <a:rPr lang="en-US" sz="2400" dirty="0" smtClean="0">
                <a:solidFill>
                  <a:schemeClr val="accent6">
                    <a:lumMod val="75000"/>
                  </a:schemeClr>
                </a:solidFill>
              </a:rPr>
              <a:t> endoplasmic reticulum: </a:t>
            </a:r>
            <a:endParaRPr lang="en-US" sz="2400" dirty="0">
              <a:solidFill>
                <a:schemeClr val="accent6">
                  <a:lumMod val="75000"/>
                </a:schemeClr>
              </a:solidFill>
            </a:endParaRPr>
          </a:p>
        </p:txBody>
      </p:sp>
      <p:sp>
        <p:nvSpPr>
          <p:cNvPr id="3" name="Content Placeholder 2"/>
          <p:cNvSpPr>
            <a:spLocks noGrp="1"/>
          </p:cNvSpPr>
          <p:nvPr>
            <p:ph idx="1"/>
          </p:nvPr>
        </p:nvSpPr>
        <p:spPr>
          <a:xfrm>
            <a:off x="457200" y="1219200"/>
            <a:ext cx="7239000" cy="5029200"/>
          </a:xfrm>
        </p:spPr>
        <p:txBody>
          <a:bodyPr>
            <a:normAutofit fontScale="92500"/>
          </a:bodyPr>
          <a:lstStyle/>
          <a:p>
            <a:r>
              <a:rPr lang="en-US" dirty="0" smtClean="0"/>
              <a:t>Ribosomes are not attached with the membrane of this type of endoplasmic reticulum. So the surface of this endoplasmic reticulum is smooth such type of endoplasmic reticulum is known as smooth endoplasmic reticulum. Abundant SER are found in muscle cell, and are called </a:t>
            </a:r>
            <a:r>
              <a:rPr lang="en-US" dirty="0" err="1" smtClean="0"/>
              <a:t>sarcoplasmic</a:t>
            </a:r>
            <a:r>
              <a:rPr lang="en-US" dirty="0" smtClean="0"/>
              <a:t> reticulum. It is found in cells which are active in synthesis of steroid compound, cholesterol, and glycogen but not participated in protein synthesis. The SER is involved in the synthesis and metabolism of certain small molecules and cellular detoxification. It is often continuous with rough endoplasmic reticulum.</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239000" cy="624840"/>
          </a:xfrm>
        </p:spPr>
        <p:txBody>
          <a:bodyPr/>
          <a:lstStyle/>
          <a:p>
            <a:r>
              <a:rPr lang="en-US" dirty="0" smtClean="0"/>
              <a:t> </a:t>
            </a:r>
            <a:r>
              <a:rPr lang="en-US" sz="2400" dirty="0" err="1" smtClean="0">
                <a:solidFill>
                  <a:schemeClr val="accent6">
                    <a:lumMod val="75000"/>
                  </a:schemeClr>
                </a:solidFill>
              </a:rPr>
              <a:t>Annulate</a:t>
            </a:r>
            <a:r>
              <a:rPr lang="en-US" sz="2400" dirty="0" smtClean="0">
                <a:solidFill>
                  <a:schemeClr val="accent6">
                    <a:lumMod val="75000"/>
                  </a:schemeClr>
                </a:solidFill>
              </a:rPr>
              <a:t> lamellae: </a:t>
            </a:r>
            <a:endParaRPr lang="en-US" dirty="0">
              <a:solidFill>
                <a:schemeClr val="accent6">
                  <a:lumMod val="75000"/>
                </a:schemeClr>
              </a:solidFill>
            </a:endParaRPr>
          </a:p>
        </p:txBody>
      </p:sp>
      <p:sp>
        <p:nvSpPr>
          <p:cNvPr id="3" name="Content Placeholder 2"/>
          <p:cNvSpPr>
            <a:spLocks noGrp="1"/>
          </p:cNvSpPr>
          <p:nvPr>
            <p:ph idx="1"/>
          </p:nvPr>
        </p:nvSpPr>
        <p:spPr>
          <a:xfrm>
            <a:off x="457200" y="990600"/>
            <a:ext cx="7239000" cy="5638800"/>
          </a:xfrm>
        </p:spPr>
        <p:txBody>
          <a:bodyPr>
            <a:normAutofit fontScale="77500" lnSpcReduction="20000"/>
          </a:bodyPr>
          <a:lstStyle/>
          <a:p>
            <a:pPr algn="just"/>
            <a:r>
              <a:rPr lang="en-US" dirty="0" smtClean="0"/>
              <a:t>Usually the membranes of endoplasmic reticulum are continuous without Many pores and pore complexes, which are very common in nuclear membrane. But in some cells, some membranes of ER possess pores and pore complexes. These represent </a:t>
            </a:r>
            <a:r>
              <a:rPr lang="en-US" dirty="0" err="1" smtClean="0">
                <a:solidFill>
                  <a:schemeClr val="accent6">
                    <a:lumMod val="75000"/>
                  </a:schemeClr>
                </a:solidFill>
              </a:rPr>
              <a:t>annulate</a:t>
            </a:r>
            <a:r>
              <a:rPr lang="en-US" dirty="0" smtClean="0">
                <a:solidFill>
                  <a:schemeClr val="accent6">
                    <a:lumMod val="75000"/>
                  </a:schemeClr>
                </a:solidFill>
              </a:rPr>
              <a:t> lamellae</a:t>
            </a:r>
            <a:r>
              <a:rPr lang="en-US" dirty="0" smtClean="0"/>
              <a:t>. These are found in the cells of invertebrates, in the immature </a:t>
            </a:r>
            <a:r>
              <a:rPr lang="en-US" dirty="0" err="1" smtClean="0"/>
              <a:t>oocytes</a:t>
            </a:r>
            <a:r>
              <a:rPr lang="en-US" dirty="0" smtClean="0"/>
              <a:t> and </a:t>
            </a:r>
            <a:r>
              <a:rPr lang="en-US" dirty="0" err="1" smtClean="0"/>
              <a:t>spermatocytes</a:t>
            </a:r>
            <a:r>
              <a:rPr lang="en-US" dirty="0" smtClean="0"/>
              <a:t> of vertebrates and the embryonic and </a:t>
            </a:r>
            <a:r>
              <a:rPr lang="en-US" dirty="0" err="1" smtClean="0"/>
              <a:t>foetal</a:t>
            </a:r>
            <a:r>
              <a:rPr lang="en-US" dirty="0" smtClean="0"/>
              <a:t> cells which have a high rate of metabolism. </a:t>
            </a:r>
            <a:r>
              <a:rPr lang="en-US" dirty="0" err="1" smtClean="0"/>
              <a:t>Annulate</a:t>
            </a:r>
            <a:r>
              <a:rPr lang="en-US" dirty="0" smtClean="0"/>
              <a:t> lamellae are double membrane sheets. About 2-12 lamellae are arranged to form stacks. Structurally, these are similar to the nuclear membrane. It is evidenced that </a:t>
            </a:r>
            <a:r>
              <a:rPr lang="en-US" dirty="0" err="1" smtClean="0"/>
              <a:t>annulate</a:t>
            </a:r>
            <a:r>
              <a:rPr lang="en-US" dirty="0" smtClean="0"/>
              <a:t> lamellae arise from the nuclear membrane. The outer membrane of the nuclear envelope forms finger-like processes which are pinched off into the cytoplasm in the form of vesicles called blebs. This process is known as </a:t>
            </a:r>
            <a:r>
              <a:rPr lang="en-US" dirty="0" err="1" smtClean="0"/>
              <a:t>blebbing</a:t>
            </a:r>
            <a:r>
              <a:rPr lang="en-US" dirty="0" smtClean="0"/>
              <a:t>. These vesicles migrate towards the periphery of the cells in rows and fuse to form cisternae. The material present in the surrounding matrix becomes associated with the pore of cisternae forming annuli. This results in the formation of </a:t>
            </a:r>
            <a:r>
              <a:rPr lang="en-US" dirty="0" err="1" smtClean="0"/>
              <a:t>annulate</a:t>
            </a:r>
            <a:r>
              <a:rPr lang="en-US" dirty="0" smtClean="0"/>
              <a:t> lamellae.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239000" cy="533400"/>
          </a:xfrm>
        </p:spPr>
        <p:txBody>
          <a:bodyPr>
            <a:normAutofit fontScale="90000"/>
          </a:bodyPr>
          <a:lstStyle/>
          <a:p>
            <a:r>
              <a:rPr lang="en-US" sz="2800" dirty="0" smtClean="0"/>
              <a:t>Function of Endoplasmic Reticulum </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7239000" cy="5334000"/>
          </a:xfrm>
        </p:spPr>
        <p:txBody>
          <a:bodyPr>
            <a:normAutofit fontScale="85000" lnSpcReduction="20000"/>
          </a:bodyPr>
          <a:lstStyle/>
          <a:p>
            <a:pPr algn="just"/>
            <a:r>
              <a:rPr lang="en-US" dirty="0" smtClean="0"/>
              <a:t>The endoplasmic reticulum has the following functions:- </a:t>
            </a:r>
          </a:p>
          <a:p>
            <a:pPr algn="just"/>
            <a:r>
              <a:rPr lang="en-US" dirty="0" smtClean="0">
                <a:solidFill>
                  <a:schemeClr val="accent6">
                    <a:lumMod val="75000"/>
                  </a:schemeClr>
                </a:solidFill>
              </a:rPr>
              <a:t>1. Mechanical support:</a:t>
            </a:r>
          </a:p>
          <a:p>
            <a:pPr algn="just"/>
            <a:r>
              <a:rPr lang="en-US" dirty="0" smtClean="0">
                <a:solidFill>
                  <a:schemeClr val="accent6">
                    <a:lumMod val="75000"/>
                  </a:schemeClr>
                </a:solidFill>
              </a:rPr>
              <a:t> </a:t>
            </a:r>
            <a:r>
              <a:rPr lang="en-US" dirty="0" smtClean="0"/>
              <a:t>• It provides additional mechanical support for the colloidal matrix of the cytoplasm. Hence it is known as the cytoskeleton of the cell.</a:t>
            </a:r>
          </a:p>
          <a:p>
            <a:pPr algn="just"/>
            <a:r>
              <a:rPr lang="en-US" dirty="0" smtClean="0"/>
              <a:t> </a:t>
            </a:r>
            <a:r>
              <a:rPr lang="en-US" dirty="0" smtClean="0">
                <a:solidFill>
                  <a:schemeClr val="accent6">
                    <a:lumMod val="75000"/>
                  </a:schemeClr>
                </a:solidFill>
              </a:rPr>
              <a:t>2. Protein synthesis: </a:t>
            </a:r>
          </a:p>
          <a:p>
            <a:pPr algn="just"/>
            <a:r>
              <a:rPr lang="en-US" dirty="0" smtClean="0"/>
              <a:t>• Granular endoplasmic reticulum is concerned with protein synthesis. </a:t>
            </a:r>
          </a:p>
          <a:p>
            <a:pPr algn="just"/>
            <a:r>
              <a:rPr lang="en-US" dirty="0" smtClean="0"/>
              <a:t>• The amount of granular endoplasmic reticulum depends upon the biosynthetic activity of cell. </a:t>
            </a:r>
          </a:p>
          <a:p>
            <a:pPr algn="just"/>
            <a:r>
              <a:rPr lang="en-US" dirty="0" smtClean="0"/>
              <a:t>• In cell synthesizing small amount of protein, </a:t>
            </a:r>
            <a:r>
              <a:rPr lang="en-US" dirty="0" err="1" smtClean="0"/>
              <a:t>endoplas</a:t>
            </a:r>
            <a:r>
              <a:rPr lang="en-US" dirty="0" smtClean="0"/>
              <a:t> </a:t>
            </a:r>
          </a:p>
          <a:p>
            <a:pPr algn="just"/>
            <a:r>
              <a:rPr lang="en-US" dirty="0" smtClean="0"/>
              <a:t> • In actively synthesizing cell, endoplasmic reticulum is well developed and consists of numerous parallel cisternae.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685800"/>
          </a:xfrm>
        </p:spPr>
        <p:txBody>
          <a:bodyPr>
            <a:normAutofit/>
          </a:bodyPr>
          <a:lstStyle/>
          <a:p>
            <a:r>
              <a:rPr lang="en-US" sz="2800" dirty="0" smtClean="0">
                <a:solidFill>
                  <a:schemeClr val="accent6">
                    <a:lumMod val="75000"/>
                  </a:schemeClr>
                </a:solidFill>
              </a:rPr>
              <a:t>3. Transport:</a:t>
            </a:r>
            <a:endParaRPr lang="en-US" sz="2800" dirty="0">
              <a:solidFill>
                <a:schemeClr val="accent6">
                  <a:lumMod val="75000"/>
                </a:schemeClr>
              </a:solidFill>
            </a:endParaRPr>
          </a:p>
        </p:txBody>
      </p:sp>
      <p:sp>
        <p:nvSpPr>
          <p:cNvPr id="3" name="Content Placeholder 2"/>
          <p:cNvSpPr>
            <a:spLocks noGrp="1"/>
          </p:cNvSpPr>
          <p:nvPr>
            <p:ph idx="1"/>
          </p:nvPr>
        </p:nvSpPr>
        <p:spPr>
          <a:xfrm>
            <a:off x="381000" y="1066800"/>
            <a:ext cx="7239000" cy="4846320"/>
          </a:xfrm>
        </p:spPr>
        <p:txBody>
          <a:bodyPr>
            <a:normAutofit/>
          </a:bodyPr>
          <a:lstStyle/>
          <a:p>
            <a:pPr>
              <a:buNone/>
            </a:pPr>
            <a:endParaRPr lang="en-US" dirty="0" smtClean="0"/>
          </a:p>
          <a:p>
            <a:pPr algn="just"/>
            <a:r>
              <a:rPr lang="en-US" dirty="0" smtClean="0"/>
              <a:t> • It acts as a kind of cellular circulatory system. </a:t>
            </a:r>
          </a:p>
          <a:p>
            <a:pPr algn="just"/>
            <a:r>
              <a:rPr lang="en-US" dirty="0" smtClean="0"/>
              <a:t>• Proteins, enzymes, lipids etc are transported to the various part of the cell through endoplasmic reticulum. Fig- 3.7Smooth endoplasmic reticulum Fig-3.8 Rough endoplasmic reticulum </a:t>
            </a:r>
          </a:p>
          <a:p>
            <a:pPr algn="just"/>
            <a:r>
              <a:rPr lang="en-US" dirty="0" smtClean="0"/>
              <a:t>• The endoplasmic reticulum may also store the material thus act as a store house.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239000" cy="548640"/>
          </a:xfrm>
        </p:spPr>
        <p:txBody>
          <a:bodyPr>
            <a:normAutofit/>
          </a:bodyPr>
          <a:lstStyle/>
          <a:p>
            <a:r>
              <a:rPr lang="en-US" sz="2400" dirty="0" smtClean="0">
                <a:solidFill>
                  <a:schemeClr val="accent6">
                    <a:lumMod val="75000"/>
                  </a:schemeClr>
                </a:solidFill>
              </a:rPr>
              <a:t>4. Intra-cellular impulse conduction:</a:t>
            </a:r>
            <a:endParaRPr lang="en-US" sz="2400" dirty="0">
              <a:solidFill>
                <a:schemeClr val="accent6">
                  <a:lumMod val="75000"/>
                </a:schemeClr>
              </a:solidFill>
            </a:endParaRPr>
          </a:p>
        </p:txBody>
      </p:sp>
      <p:sp>
        <p:nvSpPr>
          <p:cNvPr id="3" name="Content Placeholder 2"/>
          <p:cNvSpPr>
            <a:spLocks noGrp="1"/>
          </p:cNvSpPr>
          <p:nvPr>
            <p:ph idx="1"/>
          </p:nvPr>
        </p:nvSpPr>
        <p:spPr/>
        <p:txBody>
          <a:bodyPr/>
          <a:lstStyle/>
          <a:p>
            <a:pPr>
              <a:buNone/>
            </a:pPr>
            <a:endParaRPr lang="en-US" dirty="0" smtClean="0"/>
          </a:p>
          <a:p>
            <a:pPr algn="just">
              <a:lnSpc>
                <a:spcPct val="150000"/>
              </a:lnSpc>
            </a:pPr>
            <a:r>
              <a:rPr lang="en-US" dirty="0" smtClean="0"/>
              <a:t> In skeletal muscle the endoplasmic reticulum is associated with the conduction of intracellular impulses from surface membrane to the deep region of muscle </a:t>
            </a:r>
            <a:r>
              <a:rPr lang="en-US" dirty="0" err="1" smtClean="0"/>
              <a:t>fibres</a:t>
            </a:r>
            <a:r>
              <a:rPr lang="en-US" dirty="0" smtClean="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1463040"/>
          </a:xfrm>
        </p:spPr>
        <p:txBody>
          <a:bodyPr>
            <a:normAutofit/>
          </a:bodyPr>
          <a:lstStyle/>
          <a:p>
            <a:r>
              <a:rPr lang="en-US" sz="2400" dirty="0" smtClean="0">
                <a:solidFill>
                  <a:schemeClr val="accent6">
                    <a:lumMod val="75000"/>
                  </a:schemeClr>
                </a:solidFill>
              </a:rPr>
              <a:t> 5. Synthesis of cholesterol and steroid hormones: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7239000" cy="4846320"/>
          </a:xfrm>
        </p:spPr>
        <p:txBody>
          <a:bodyPr>
            <a:normAutofit fontScale="85000" lnSpcReduction="20000"/>
          </a:bodyPr>
          <a:lstStyle/>
          <a:p>
            <a:pPr algn="just"/>
            <a:r>
              <a:rPr lang="en-US" dirty="0" smtClean="0"/>
              <a:t> In testes, ovary and adrenal gland, the smooth endoplasmic reticulum has a role in the synthesis of steroid compound</a:t>
            </a:r>
          </a:p>
          <a:p>
            <a:pPr algn="just"/>
            <a:r>
              <a:rPr lang="en-US" dirty="0" smtClean="0">
                <a:solidFill>
                  <a:srgbClr val="FF0000"/>
                </a:solidFill>
              </a:rPr>
              <a:t> 6. </a:t>
            </a:r>
            <a:r>
              <a:rPr lang="en-US" dirty="0" smtClean="0">
                <a:solidFill>
                  <a:srgbClr val="FF0000"/>
                </a:solidFill>
                <a:latin typeface="+mj-lt"/>
              </a:rPr>
              <a:t>Enzymatic activity:</a:t>
            </a:r>
          </a:p>
          <a:p>
            <a:pPr algn="just"/>
            <a:r>
              <a:rPr lang="en-US" dirty="0" smtClean="0">
                <a:solidFill>
                  <a:srgbClr val="FF0000"/>
                </a:solidFill>
                <a:latin typeface="+mj-lt"/>
              </a:rPr>
              <a:t> </a:t>
            </a:r>
            <a:r>
              <a:rPr lang="en-US" dirty="0" smtClean="0"/>
              <a:t> Numerous enzymes are associated with the endoplasmic reticulum membrane. Thus endoplasmic reticulum membrane provides larger surface for different metabolic activities such as lipid metabolism and glycogen synthesis. </a:t>
            </a:r>
          </a:p>
          <a:p>
            <a:pPr algn="just"/>
            <a:r>
              <a:rPr lang="en-US" dirty="0" smtClean="0">
                <a:solidFill>
                  <a:srgbClr val="FF0000"/>
                </a:solidFill>
              </a:rPr>
              <a:t>7. </a:t>
            </a:r>
            <a:r>
              <a:rPr lang="en-US" dirty="0" err="1" smtClean="0">
                <a:solidFill>
                  <a:srgbClr val="FF0000"/>
                </a:solidFill>
                <a:latin typeface="+mj-lt"/>
              </a:rPr>
              <a:t>Glycosylation</a:t>
            </a:r>
            <a:r>
              <a:rPr lang="en-US" dirty="0" smtClean="0">
                <a:solidFill>
                  <a:srgbClr val="FF0000"/>
                </a:solidFill>
                <a:latin typeface="+mj-lt"/>
              </a:rPr>
              <a:t>: </a:t>
            </a:r>
          </a:p>
          <a:p>
            <a:pPr algn="just"/>
            <a:r>
              <a:rPr lang="en-US" dirty="0" smtClean="0"/>
              <a:t> The carbohydrate is covalently bonded to protein in ER. • The addition and subsequent processing of carbohydrates (</a:t>
            </a:r>
            <a:r>
              <a:rPr lang="en-US" dirty="0" err="1" smtClean="0"/>
              <a:t>glycosylation</a:t>
            </a:r>
            <a:r>
              <a:rPr lang="en-US" dirty="0" smtClean="0"/>
              <a:t>) attached to the protein is done by specialized molecule built into ER membrane and Golgi complex. </a:t>
            </a:r>
          </a:p>
          <a:p>
            <a:pPr algn="just"/>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472440"/>
          </a:xfrm>
        </p:spPr>
        <p:txBody>
          <a:bodyPr>
            <a:normAutofit/>
          </a:bodyPr>
          <a:lstStyle/>
          <a:p>
            <a:r>
              <a:rPr lang="en-US" sz="2800" dirty="0" smtClean="0">
                <a:solidFill>
                  <a:schemeClr val="accent6">
                    <a:lumMod val="75000"/>
                  </a:schemeClr>
                </a:solidFill>
              </a:rPr>
              <a:t>8. Drug detoxification: </a:t>
            </a:r>
            <a:endParaRPr lang="en-US" sz="2800" dirty="0">
              <a:solidFill>
                <a:schemeClr val="accent6">
                  <a:lumMod val="75000"/>
                </a:schemeClr>
              </a:solidFill>
            </a:endParaRPr>
          </a:p>
        </p:txBody>
      </p:sp>
      <p:sp>
        <p:nvSpPr>
          <p:cNvPr id="3" name="Content Placeholder 2"/>
          <p:cNvSpPr>
            <a:spLocks noGrp="1"/>
          </p:cNvSpPr>
          <p:nvPr>
            <p:ph idx="1"/>
          </p:nvPr>
        </p:nvSpPr>
        <p:spPr>
          <a:xfrm>
            <a:off x="381000" y="838200"/>
            <a:ext cx="7239000" cy="5410200"/>
          </a:xfrm>
        </p:spPr>
        <p:txBody>
          <a:bodyPr>
            <a:normAutofit/>
          </a:bodyPr>
          <a:lstStyle/>
          <a:p>
            <a:pPr algn="just"/>
            <a:r>
              <a:rPr lang="en-US" dirty="0" smtClean="0"/>
              <a:t>• Enzymes in the smooth ER of the liver also modify or detoxify hydrophobic chemicals such as Fig- 3.9 Ultrastructure of rough endoplasmic reticulum. pesticides and carcinogens by chemically converting them into more water-soluble, conjugated products that can be excreted from the body. </a:t>
            </a:r>
          </a:p>
          <a:p>
            <a:pPr algn="just"/>
            <a:r>
              <a:rPr lang="en-US" dirty="0" smtClean="0">
                <a:solidFill>
                  <a:srgbClr val="FF0000"/>
                </a:solidFill>
              </a:rPr>
              <a:t>9. Cell division: </a:t>
            </a:r>
            <a:r>
              <a:rPr lang="en-US" dirty="0" smtClean="0"/>
              <a:t>• Endoplasmic reticulum is associated with the cell division i.e. during cell division it helps in the formation of nuclear membrane. • It also helps in the formation of cell plate during cell division.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548640"/>
          </a:xfrm>
        </p:spPr>
        <p:txBody>
          <a:bodyPr>
            <a:normAutofit/>
          </a:bodyPr>
          <a:lstStyle/>
          <a:p>
            <a:r>
              <a:rPr lang="en-US" sz="2400" dirty="0" smtClean="0"/>
              <a:t>10. Formation of other </a:t>
            </a:r>
            <a:r>
              <a:rPr lang="en-US" sz="2400" dirty="0" err="1" smtClean="0"/>
              <a:t>cytomembranes</a:t>
            </a:r>
            <a:r>
              <a:rPr lang="en-US" sz="2400" dirty="0" smtClean="0"/>
              <a:t>:</a:t>
            </a:r>
            <a:endParaRPr lang="en-US" sz="2400" dirty="0"/>
          </a:p>
        </p:txBody>
      </p:sp>
      <p:sp>
        <p:nvSpPr>
          <p:cNvPr id="3" name="Content Placeholder 2"/>
          <p:cNvSpPr>
            <a:spLocks noGrp="1"/>
          </p:cNvSpPr>
          <p:nvPr>
            <p:ph idx="1"/>
          </p:nvPr>
        </p:nvSpPr>
        <p:spPr>
          <a:xfrm>
            <a:off x="381000" y="990600"/>
            <a:ext cx="7239000" cy="5181600"/>
          </a:xfrm>
        </p:spPr>
        <p:txBody>
          <a:bodyPr>
            <a:normAutofit fontScale="92500" lnSpcReduction="10000"/>
          </a:bodyPr>
          <a:lstStyle/>
          <a:p>
            <a:r>
              <a:rPr lang="en-US" dirty="0" smtClean="0"/>
              <a:t>Other membranes structure of the cell like the nuclear membrane and Golgi complex differentiated from ER. During cell division, the nuclear membrane disintegrates into small vesicles. The vesicles move towards the poles of the spindle in metaphase. Later on, in </a:t>
            </a:r>
            <a:r>
              <a:rPr lang="en-US" dirty="0" err="1" smtClean="0"/>
              <a:t>telophase</a:t>
            </a:r>
            <a:r>
              <a:rPr lang="en-US" dirty="0" smtClean="0"/>
              <a:t> the fragmented vesicle and the elements of ER migrate and then accumulate around the chromosome group. The elements thus fuse forming a complete nuclear membrane. The bits of ER participate in the formation of cell-plate also.</a:t>
            </a:r>
          </a:p>
          <a:p>
            <a:r>
              <a:rPr lang="en-US" dirty="0" smtClean="0"/>
              <a:t> </a:t>
            </a:r>
            <a:r>
              <a:rPr lang="en-US" dirty="0" smtClean="0">
                <a:solidFill>
                  <a:srgbClr val="FF0000"/>
                </a:solidFill>
              </a:rPr>
              <a:t>11. </a:t>
            </a:r>
            <a:r>
              <a:rPr lang="en-US" dirty="0" smtClean="0"/>
              <a:t>In intestinal epithelium, smooth endoplasmic reticulum has a role in lipid transport.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239000" cy="5562600"/>
          </a:xfrm>
        </p:spPr>
        <p:txBody>
          <a:bodyPr/>
          <a:lstStyle/>
          <a:p>
            <a:r>
              <a:rPr lang="en-US" dirty="0" smtClean="0"/>
              <a:t> </a:t>
            </a:r>
            <a:r>
              <a:rPr lang="en-US" dirty="0" smtClean="0">
                <a:solidFill>
                  <a:srgbClr val="FF0000"/>
                </a:solidFill>
              </a:rPr>
              <a:t>12</a:t>
            </a:r>
            <a:r>
              <a:rPr lang="en-US" dirty="0" smtClean="0"/>
              <a:t>. In </a:t>
            </a:r>
            <a:r>
              <a:rPr lang="en-US" dirty="0" err="1" smtClean="0"/>
              <a:t>oxyntic</a:t>
            </a:r>
            <a:r>
              <a:rPr lang="en-US" dirty="0" smtClean="0"/>
              <a:t> cells of stomach, it is concerned with chlorides ion secretion.</a:t>
            </a:r>
          </a:p>
          <a:p>
            <a:endParaRPr lang="en-US" dirty="0" smtClean="0"/>
          </a:p>
          <a:p>
            <a:r>
              <a:rPr lang="en-US" dirty="0" smtClean="0"/>
              <a:t> </a:t>
            </a:r>
            <a:r>
              <a:rPr lang="en-US" dirty="0" smtClean="0">
                <a:solidFill>
                  <a:srgbClr val="FF0000"/>
                </a:solidFill>
              </a:rPr>
              <a:t>13. </a:t>
            </a:r>
            <a:r>
              <a:rPr lang="en-US" dirty="0" smtClean="0"/>
              <a:t>Fats are made up of three fatty acids molecules and one glycerol molecule. The coupling of fatty acid with glycerol occurs with endoplasmic reticulum. </a:t>
            </a:r>
          </a:p>
          <a:p>
            <a:endParaRPr lang="en-US" dirty="0" smtClean="0"/>
          </a:p>
          <a:p>
            <a:r>
              <a:rPr lang="en-US" dirty="0" smtClean="0">
                <a:solidFill>
                  <a:srgbClr val="FF0000"/>
                </a:solidFill>
              </a:rPr>
              <a:t>14. </a:t>
            </a:r>
            <a:r>
              <a:rPr lang="en-US" dirty="0" smtClean="0"/>
              <a:t>ER membranes are site of ATP synthesis which is the source of energy for all metabolic and transport of material.</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50406</TotalTime>
  <Words>1549</Words>
  <Application>Microsoft Office PowerPoint</Application>
  <PresentationFormat>On-screen Show (4:3)</PresentationFormat>
  <Paragraphs>68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Opulent</vt:lpstr>
      <vt:lpstr>Endoplasmic Reticulum </vt:lpstr>
      <vt:lpstr>Occurrence-  </vt:lpstr>
      <vt:lpstr>Origin: </vt:lpstr>
      <vt:lpstr>Ultrastructure of Endoplasmic Reticulum </vt:lpstr>
      <vt:lpstr>1. Cisternae: </vt:lpstr>
      <vt:lpstr>2. Vesicles: </vt:lpstr>
      <vt:lpstr>Types of Endoplasmic reticulum:</vt:lpstr>
      <vt:lpstr>A) Rough or Granular endoplasmic reticulum: </vt:lpstr>
      <vt:lpstr>B) Smooth or Agranular endoplasmic reticulum: </vt:lpstr>
      <vt:lpstr>A) Rough or Granular endoplasmic reticulum: </vt:lpstr>
      <vt:lpstr>B) Smooth or Agranular endoplasmic reticulum: </vt:lpstr>
      <vt:lpstr> Annulate lamellae: </vt:lpstr>
      <vt:lpstr>Function of Endoplasmic Reticulum  </vt:lpstr>
      <vt:lpstr>3. Transport:</vt:lpstr>
      <vt:lpstr>4. Intra-cellular impulse conduction:</vt:lpstr>
      <vt:lpstr> 5. Synthesis of cholesterol and steroid hormones: </vt:lpstr>
      <vt:lpstr>8. Drug detoxification: </vt:lpstr>
      <vt:lpstr>10. Formation of other cytomembranes:</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Endoplasmic Reticulum</dc:title>
  <dc:creator>pankaj</dc:creator>
  <cp:lastModifiedBy>HOME</cp:lastModifiedBy>
  <cp:revision>3</cp:revision>
  <dcterms:created xsi:type="dcterms:W3CDTF">2006-08-16T00:00:00Z</dcterms:created>
  <dcterms:modified xsi:type="dcterms:W3CDTF">2016-09-20T11:17:57Z</dcterms:modified>
</cp:coreProperties>
</file>